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6" r:id="rId4"/>
    <p:sldId id="262" r:id="rId5"/>
    <p:sldId id="283" r:id="rId6"/>
    <p:sldId id="257" r:id="rId7"/>
    <p:sldId id="284" r:id="rId8"/>
    <p:sldId id="285" r:id="rId9"/>
    <p:sldId id="281" r:id="rId10"/>
    <p:sldId id="28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1372B-AD75-4985-AD16-69DB6EB28F6E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2AE98-EAF9-4456-9F8A-58BF5BE208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6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4EF2F-EA1C-403A-876A-85EA1A58605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6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2AE98-EAF9-4456-9F8A-58BF5BE2086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6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32BA21-B154-B51E-288C-0D5F4577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0D93AD-87AD-0EDE-C4E5-FB37769B0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F1494-6842-17F3-4133-FD789858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6F5190-06AD-9729-5423-628CF7C3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554E5E-E7B4-F325-2329-65FCB56D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88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5B558-5BA0-7966-F4E8-B98555FB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E43846-2294-202E-E95C-C829C45D6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2C6866-9F44-8382-3E84-202F6329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CA406-01C6-699C-57C3-A59505C3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B0859-380E-7898-DA20-4E7FF0F7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7284F1-5599-EB82-ADD0-9609D8A61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2B6136-CB38-392F-2FB9-7406126E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41BE57-2D78-3D7B-3434-CF7FAEEC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B1A602-6425-1C27-ED53-EAD89311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16CC99-E218-FC89-2370-E006C58A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80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bg>
      <p:bgPr>
        <a:solidFill>
          <a:srgbClr val="F9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0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rgbClr val="F9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C97910A-3F3A-BC89-8D6E-9E8FE4424CF6}"/>
              </a:ext>
            </a:extLst>
          </p:cNvPr>
          <p:cNvGrpSpPr/>
          <p:nvPr userDrawn="1"/>
        </p:nvGrpSpPr>
        <p:grpSpPr>
          <a:xfrm>
            <a:off x="431139" y="275885"/>
            <a:ext cx="3144812" cy="1143568"/>
            <a:chOff x="874738" y="1524000"/>
            <a:chExt cx="10477500" cy="3810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72DE1ED-72A7-4F24-B900-25410D02A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738" y="1524000"/>
              <a:ext cx="10477500" cy="38100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BD08EDB-3CAE-4B3D-FD56-E0D49C72F4C1}"/>
                </a:ext>
              </a:extLst>
            </p:cNvPr>
            <p:cNvSpPr/>
            <p:nvPr/>
          </p:nvSpPr>
          <p:spPr>
            <a:xfrm>
              <a:off x="6235908" y="3837326"/>
              <a:ext cx="4948940" cy="1229974"/>
            </a:xfrm>
            <a:prstGeom prst="rect">
              <a:avLst/>
            </a:prstGeom>
            <a:solidFill>
              <a:srgbClr val="F9F7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01C40CD-76F2-B0EF-D698-57971D708318}"/>
              </a:ext>
            </a:extLst>
          </p:cNvPr>
          <p:cNvSpPr/>
          <p:nvPr userDrawn="1"/>
        </p:nvSpPr>
        <p:spPr>
          <a:xfrm>
            <a:off x="2003545" y="1016982"/>
            <a:ext cx="1571385" cy="275667"/>
          </a:xfrm>
          <a:prstGeom prst="roundRect">
            <a:avLst>
              <a:gd name="adj" fmla="val 50000"/>
            </a:avLst>
          </a:prstGeom>
          <a:solidFill>
            <a:srgbClr val="A5E9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ワークショップ</a:t>
            </a:r>
          </a:p>
        </p:txBody>
      </p:sp>
    </p:spTree>
    <p:extLst>
      <p:ext uri="{BB962C8B-B14F-4D97-AF65-F5344CB8AC3E}">
        <p14:creationId xmlns:p14="http://schemas.microsoft.com/office/powerpoint/2010/main" val="3724980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solidFill>
          <a:srgbClr val="F9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B18072F-B1C5-B337-45E8-09AB4F3C19B2}"/>
              </a:ext>
            </a:extLst>
          </p:cNvPr>
          <p:cNvSpPr/>
          <p:nvPr userDrawn="1"/>
        </p:nvSpPr>
        <p:spPr>
          <a:xfrm>
            <a:off x="1953593" y="2064573"/>
            <a:ext cx="8284811" cy="2390775"/>
          </a:xfrm>
          <a:prstGeom prst="roundRect">
            <a:avLst>
              <a:gd name="adj" fmla="val 10159"/>
            </a:avLst>
          </a:prstGeom>
          <a:solidFill>
            <a:schemeClr val="bg1"/>
          </a:solidFill>
          <a:ln w="57150">
            <a:solidFill>
              <a:srgbClr val="1FB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 i="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AC284CE-6747-EF64-3084-947489294E07}"/>
              </a:ext>
            </a:extLst>
          </p:cNvPr>
          <p:cNvGrpSpPr/>
          <p:nvPr userDrawn="1"/>
        </p:nvGrpSpPr>
        <p:grpSpPr>
          <a:xfrm>
            <a:off x="691237" y="608418"/>
            <a:ext cx="2229887" cy="3127866"/>
            <a:chOff x="691237" y="608418"/>
            <a:chExt cx="2229887" cy="3127866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68AF4FB9-E117-255A-D804-E2D208692A6C}"/>
                </a:ext>
              </a:extLst>
            </p:cNvPr>
            <p:cNvGrpSpPr/>
            <p:nvPr/>
          </p:nvGrpSpPr>
          <p:grpSpPr>
            <a:xfrm>
              <a:off x="1194584" y="1883569"/>
              <a:ext cx="1434316" cy="1776657"/>
              <a:chOff x="1194584" y="1883569"/>
              <a:chExt cx="1434316" cy="1776657"/>
            </a:xfrm>
            <a:solidFill>
              <a:srgbClr val="F9F7DC"/>
            </a:solidFill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5AF93CC1-B6A3-4DC6-FBC7-EFF092E72D5D}"/>
                  </a:ext>
                </a:extLst>
              </p:cNvPr>
              <p:cNvSpPr/>
              <p:nvPr/>
            </p:nvSpPr>
            <p:spPr>
              <a:xfrm>
                <a:off x="1194584" y="3083719"/>
                <a:ext cx="962829" cy="133666"/>
              </a:xfrm>
              <a:prstGeom prst="roundRect">
                <a:avLst>
                  <a:gd name="adj" fmla="val 46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DF0A5BD5-EFCE-BFB2-FF23-325F03F7F66B}"/>
                  </a:ext>
                </a:extLst>
              </p:cNvPr>
              <p:cNvSpPr/>
              <p:nvPr/>
            </p:nvSpPr>
            <p:spPr>
              <a:xfrm>
                <a:off x="1250946" y="3241126"/>
                <a:ext cx="846935" cy="133666"/>
              </a:xfrm>
              <a:prstGeom prst="roundRect">
                <a:avLst>
                  <a:gd name="adj" fmla="val 46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6844F0C9-4A29-053A-8310-1AC62C3C8A91}"/>
                  </a:ext>
                </a:extLst>
              </p:cNvPr>
              <p:cNvSpPr/>
              <p:nvPr/>
            </p:nvSpPr>
            <p:spPr>
              <a:xfrm>
                <a:off x="1250946" y="3398533"/>
                <a:ext cx="846935" cy="113768"/>
              </a:xfrm>
              <a:prstGeom prst="roundRect">
                <a:avLst>
                  <a:gd name="adj" fmla="val 46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196D18DE-92FA-6FAB-214E-A29B38985BA5}"/>
                  </a:ext>
                </a:extLst>
              </p:cNvPr>
              <p:cNvSpPr/>
              <p:nvPr/>
            </p:nvSpPr>
            <p:spPr>
              <a:xfrm>
                <a:off x="1250946" y="3546458"/>
                <a:ext cx="846935" cy="113768"/>
              </a:xfrm>
              <a:prstGeom prst="roundRect">
                <a:avLst>
                  <a:gd name="adj" fmla="val 46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157D85D9-0BD4-4791-5925-D882F777BE8F}"/>
                  </a:ext>
                </a:extLst>
              </p:cNvPr>
              <p:cNvSpPr/>
              <p:nvPr/>
            </p:nvSpPr>
            <p:spPr>
              <a:xfrm>
                <a:off x="1233488" y="2859736"/>
                <a:ext cx="883443" cy="2239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83A9A10E-ABBC-9C5A-9961-1148DA4CB0E5}"/>
                  </a:ext>
                </a:extLst>
              </p:cNvPr>
              <p:cNvSpPr/>
              <p:nvPr/>
            </p:nvSpPr>
            <p:spPr>
              <a:xfrm>
                <a:off x="1516856" y="1883569"/>
                <a:ext cx="1112044" cy="1054894"/>
              </a:xfrm>
              <a:custGeom>
                <a:avLst/>
                <a:gdLst>
                  <a:gd name="connsiteX0" fmla="*/ 1112044 w 1112044"/>
                  <a:gd name="connsiteY0" fmla="*/ 95250 h 1054894"/>
                  <a:gd name="connsiteX1" fmla="*/ 1047750 w 1112044"/>
                  <a:gd name="connsiteY1" fmla="*/ 297656 h 1054894"/>
                  <a:gd name="connsiteX2" fmla="*/ 950119 w 1112044"/>
                  <a:gd name="connsiteY2" fmla="*/ 459581 h 1054894"/>
                  <a:gd name="connsiteX3" fmla="*/ 795338 w 1112044"/>
                  <a:gd name="connsiteY3" fmla="*/ 621506 h 1054894"/>
                  <a:gd name="connsiteX4" fmla="*/ 707232 w 1112044"/>
                  <a:gd name="connsiteY4" fmla="*/ 750094 h 1054894"/>
                  <a:gd name="connsiteX5" fmla="*/ 645319 w 1112044"/>
                  <a:gd name="connsiteY5" fmla="*/ 835819 h 1054894"/>
                  <a:gd name="connsiteX6" fmla="*/ 597694 w 1112044"/>
                  <a:gd name="connsiteY6" fmla="*/ 923925 h 1054894"/>
                  <a:gd name="connsiteX7" fmla="*/ 578644 w 1112044"/>
                  <a:gd name="connsiteY7" fmla="*/ 1028700 h 1054894"/>
                  <a:gd name="connsiteX8" fmla="*/ 7144 w 1112044"/>
                  <a:gd name="connsiteY8" fmla="*/ 1054894 h 1054894"/>
                  <a:gd name="connsiteX9" fmla="*/ 0 w 1112044"/>
                  <a:gd name="connsiteY9" fmla="*/ 0 h 105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2044" h="1054894">
                    <a:moveTo>
                      <a:pt x="1112044" y="95250"/>
                    </a:moveTo>
                    <a:lnTo>
                      <a:pt x="1047750" y="297656"/>
                    </a:lnTo>
                    <a:lnTo>
                      <a:pt x="950119" y="459581"/>
                    </a:lnTo>
                    <a:lnTo>
                      <a:pt x="795338" y="621506"/>
                    </a:lnTo>
                    <a:lnTo>
                      <a:pt x="707232" y="750094"/>
                    </a:lnTo>
                    <a:lnTo>
                      <a:pt x="645319" y="835819"/>
                    </a:lnTo>
                    <a:lnTo>
                      <a:pt x="597694" y="923925"/>
                    </a:lnTo>
                    <a:lnTo>
                      <a:pt x="578644" y="1028700"/>
                    </a:lnTo>
                    <a:lnTo>
                      <a:pt x="7144" y="1054894"/>
                    </a:lnTo>
                    <a:cubicBezTo>
                      <a:pt x="4763" y="703263"/>
                      <a:pt x="2381" y="351631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44C723D-6CDF-A444-C5F6-7FDC6FB18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076"/>
            <a:stretch/>
          </p:blipFill>
          <p:spPr>
            <a:xfrm>
              <a:off x="691237" y="608418"/>
              <a:ext cx="2229887" cy="3127866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2641F93-E9AE-E3D5-8A6B-F949BBC44C5F}"/>
              </a:ext>
            </a:extLst>
          </p:cNvPr>
          <p:cNvGrpSpPr/>
          <p:nvPr userDrawn="1"/>
        </p:nvGrpSpPr>
        <p:grpSpPr>
          <a:xfrm>
            <a:off x="2959259" y="608418"/>
            <a:ext cx="3048985" cy="1217195"/>
            <a:chOff x="2959259" y="713193"/>
            <a:chExt cx="3048985" cy="1217195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486A187-7681-1400-E296-AC2B7AC664EB}"/>
                </a:ext>
              </a:extLst>
            </p:cNvPr>
            <p:cNvGrpSpPr/>
            <p:nvPr/>
          </p:nvGrpSpPr>
          <p:grpSpPr>
            <a:xfrm>
              <a:off x="2959259" y="713193"/>
              <a:ext cx="3048985" cy="1179714"/>
              <a:chOff x="3524249" y="3067623"/>
              <a:chExt cx="7843159" cy="3034677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6B399D72-8A5B-DC10-A7D6-251F7ECC0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565" t="9096" r="-1422" b="15014"/>
              <a:stretch/>
            </p:blipFill>
            <p:spPr>
              <a:xfrm>
                <a:off x="3524249" y="3067623"/>
                <a:ext cx="7843159" cy="2891395"/>
              </a:xfrm>
              <a:prstGeom prst="rect">
                <a:avLst/>
              </a:prstGeom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BFE6112F-2825-BC1E-9ADA-37F2781402E7}"/>
                  </a:ext>
                </a:extLst>
              </p:cNvPr>
              <p:cNvSpPr/>
              <p:nvPr/>
            </p:nvSpPr>
            <p:spPr>
              <a:xfrm>
                <a:off x="5897543" y="5221866"/>
                <a:ext cx="5469865" cy="880434"/>
              </a:xfrm>
              <a:prstGeom prst="rect">
                <a:avLst/>
              </a:prstGeom>
              <a:solidFill>
                <a:srgbClr val="F9F7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816DFD02-9ACC-FECD-6431-68CCD83E51B7}"/>
                </a:ext>
              </a:extLst>
            </p:cNvPr>
            <p:cNvSpPr/>
            <p:nvPr/>
          </p:nvSpPr>
          <p:spPr>
            <a:xfrm>
              <a:off x="3962401" y="1588124"/>
              <a:ext cx="2020008" cy="342264"/>
            </a:xfrm>
            <a:prstGeom prst="roundRect">
              <a:avLst>
                <a:gd name="adj" fmla="val 50000"/>
              </a:avLst>
            </a:prstGeom>
            <a:solidFill>
              <a:srgbClr val="A5E9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i="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ワークショップ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13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C067A9-6ABF-F61B-5BD7-89DA36E2E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E47311-74D4-6D70-2F23-5810FCEAD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4B5EB2-E790-BA62-7077-87ECD936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F9D28A-3047-7515-973D-592AD2B6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837F5B-4FB3-4C2F-2ACD-30C2447F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2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082E4-5BFA-DCF2-2DD8-05B7F9B6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A29804-59E4-9ADE-0ACB-2C85721C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1E0D17-3FB1-AC1C-2C21-C00D485C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A68945-A79A-56C7-1B50-DA6A7AFB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FACDC9-FA52-ECDC-D034-A23D8CB8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948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7E243-D6A9-4FB6-0B72-691EBCBF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D453A3-B37F-097A-5719-6E30D86C2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6F9865-E48F-68BD-2B76-4087676E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82ADD0-C512-DFD9-B117-AE77E957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974BCB-5618-9B01-48E9-42666537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5088EF-9CA7-61CA-F732-DC41A55C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94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97CAE-DAD8-096B-523A-FC6F8D5A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E09EA2-66C5-187E-80A9-4FDB06D50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83B256-5668-3798-B1FA-493C87BC7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8C6C8-51E3-8A9F-D24E-C2E28AA16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7AD345-534D-7FB2-676C-0C3273E98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08CA47-2471-55E0-E31C-BE1ADA4D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F066428-CEF2-AE9E-B692-79DEAA26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319677-58FE-D3E7-AE4C-12AD39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427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E912C-7E55-0148-60A6-B2F7CBAE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E6DF4C9-61FB-8AD9-097A-6E4004BC5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27CC7-A9A2-8246-D1C4-DE993C85D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40140D-E213-FB98-2545-6FF11C67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DB20C8-DE02-6C8B-C077-2309523F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BDA583-3AF9-892E-25EE-F6014B38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9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5F714-FA59-C575-C96A-86006112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EC2F6A-76B2-6F63-B81D-B19D7B37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679236-9DB0-719F-9067-0605E1BE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198536-EDA6-BB7A-F260-EC3552C8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CEF80-9CC0-6B00-D158-F532330A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68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767CBD-BD0C-B4E9-2724-074F294D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7604B8-D62A-806E-333F-F25C49D01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3ED082-8D1A-3225-515E-F64A1FCB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7580CE-66D6-CCF1-F255-7F72B9FA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C27233-40F8-A759-B0DB-CFCDE76E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68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7A2CC1-7039-ABBF-622C-E29541B78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7EB6E1-8503-606C-7432-2C1634804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8C7758-4284-6121-7719-5F43431E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FF4310-08F7-78CE-D181-5A9A875C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7237DB-DA1F-B316-F6A9-A0527990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20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90B88-4486-9A7B-0CA5-532BD072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CE488E-4AC3-B7DB-CCD6-499B9D9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525443-932F-9D1E-B9E4-63519CD4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AF58C-4B01-2F7C-ADA9-11928EE4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56DD9E-B109-EBBE-842D-42600564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90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2B904-98B6-DE3C-76AA-91A79E40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8F86AE-3F19-AB68-7163-216047DC9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6B7FED-537D-C493-4D0F-17EEE41DD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F0D1CF-1A7D-7B85-82DB-109B44DB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504FB9-7827-3D78-1D15-479A3910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DFAA80-6FED-B3E2-2EB2-11F10D81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03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6C1AA-BB71-6076-2F1A-64E96827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E30691-239C-4B1A-1369-118783FBF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51F2B8-EB06-6770-7C7F-C5DDC60B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1BF60E-CB2F-6511-B08A-55B90B915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BA215B-3741-2EF5-2699-070F2EC26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29C115-74ED-EA17-A2E9-62A99654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0DE06C-F3E0-E003-7DF7-345EBEE0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F57CEE-E427-A0B4-240D-6ED3BDC5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73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03593-11B0-977D-CB9B-45DF9EE1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C84667-B751-C8DF-3095-F765E501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619911-CC59-7887-D03B-91796737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3F94E9-9C63-25BC-687E-137D9362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1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ED56B6-2005-C609-094C-F6D214EE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33B107-864A-E16A-78CC-DB22B92B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545B21-30E1-B048-D5C8-9F8FCC3B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C8E61-C97E-3891-0EF9-525BFECC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873922-FDC9-B242-F321-2EAB32F2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509846-C886-934C-D07E-F1AF2D7A9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1DF557-5756-F3EB-9458-F270E9B6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7528CB-D995-63F2-BA53-F684ECE2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45979-ABE2-A0DC-837D-7967C39D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8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283DD-7EB7-2C71-7479-EF13940C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E120DE-DD19-6199-A55F-331B86DF3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4CAFFB-CC30-6843-D361-B2F5829F8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7B20AD-FD21-6760-0DB3-1B2F2CB4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C0723B-FF83-837C-1473-CEC2BF0A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F61E51-05FC-391E-D376-2017105A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34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C8F4E0-374F-62A6-EABF-91EEABBB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482E1F-9B8F-36A4-5CF7-96AC1339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DCCABF-AA5A-FEFA-FBAB-9648259BA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1EC90-C44A-4217-B31B-BEA4273902B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8D39F2-DF63-C173-5E38-4D6575600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A955FB-0D9C-F30C-46B6-1D465711D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43466-2125-4DC7-9DB1-EEA709152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7EAC25-36D9-BE0B-3AB4-9D7F1CA5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D56DB8-C6C4-A7CE-E90E-ED02E319B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839FA5-87C0-F2BE-B2B1-1F0EE4AF7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ACFF-A6D0-478B-9F6E-67C576E566C1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AF0098-B4E8-5062-B86D-D63EE4B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433D6-5362-B1A5-3A56-4E66CB6D7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134D-865F-4AC5-B6F6-E9ABB79B4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6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A57F-0640-5C6F-60A2-35FDD1C7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EF795D4-FF9D-0B52-E136-5790C6EE1A44}"/>
              </a:ext>
            </a:extLst>
          </p:cNvPr>
          <p:cNvGrpSpPr/>
          <p:nvPr/>
        </p:nvGrpSpPr>
        <p:grpSpPr>
          <a:xfrm>
            <a:off x="874738" y="1524000"/>
            <a:ext cx="10477500" cy="3810000"/>
            <a:chOff x="874738" y="1524000"/>
            <a:chExt cx="10477500" cy="38100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08F06F58-FE81-3C16-C1B3-2F94FCA6E168}"/>
                </a:ext>
              </a:extLst>
            </p:cNvPr>
            <p:cNvGrpSpPr/>
            <p:nvPr/>
          </p:nvGrpSpPr>
          <p:grpSpPr>
            <a:xfrm>
              <a:off x="874738" y="1524000"/>
              <a:ext cx="10477500" cy="3810000"/>
              <a:chOff x="874738" y="1524000"/>
              <a:chExt cx="10477500" cy="3810000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1AA24C7D-4ADF-7370-7FE7-6E700AE59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738" y="1524000"/>
                <a:ext cx="10477500" cy="3810000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A9C5AFB-15A8-328F-B4EF-0C03BCBA3155}"/>
                  </a:ext>
                </a:extLst>
              </p:cNvPr>
              <p:cNvSpPr/>
              <p:nvPr/>
            </p:nvSpPr>
            <p:spPr>
              <a:xfrm>
                <a:off x="5919788" y="3837326"/>
                <a:ext cx="5432450" cy="1496674"/>
              </a:xfrm>
              <a:prstGeom prst="rect">
                <a:avLst/>
              </a:prstGeom>
              <a:solidFill>
                <a:srgbClr val="F9F7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  <a:cs typeface="+mn-cs"/>
                </a:endParaRPr>
              </a:p>
            </p:txBody>
          </p:sp>
        </p:grpSp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F6350027-6FBC-65D7-92B0-B42C821321AE}"/>
                </a:ext>
              </a:extLst>
            </p:cNvPr>
            <p:cNvSpPr/>
            <p:nvPr/>
          </p:nvSpPr>
          <p:spPr>
            <a:xfrm>
              <a:off x="6235908" y="4019550"/>
              <a:ext cx="4948940" cy="876300"/>
            </a:xfrm>
            <a:prstGeom prst="roundRect">
              <a:avLst>
                <a:gd name="adj" fmla="val 50000"/>
              </a:avLst>
            </a:prstGeom>
            <a:solidFill>
              <a:srgbClr val="A5E9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ワークショップ</a:t>
              </a:r>
            </a:p>
          </p:txBody>
        </p:sp>
      </p:grpSp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9BEEC729-A059-D9D0-E525-856FBC5F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12" y="5212348"/>
            <a:ext cx="8202170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095E77E-FA3C-87F5-3E29-F82636D09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13" y="0"/>
            <a:ext cx="9213512" cy="66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8B25-3327-7971-B1AC-58D9B9C5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D3BCC50-C42C-D518-9006-A763FAF5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5" y="566529"/>
            <a:ext cx="5678012" cy="5788512"/>
          </a:xfrm>
          <a:prstGeom prst="rect">
            <a:avLst/>
          </a:prstGeom>
        </p:spPr>
      </p:pic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088ADB5-C01F-4340-A2ED-56A33EFE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4744"/>
            <a:ext cx="5526932" cy="57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外, 草, 民衆, 立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5CE6FBD-5F2F-21B9-C4A0-38C1D68E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" y="0"/>
            <a:ext cx="5144661" cy="6858000"/>
          </a:xfrm>
          <a:prstGeom prst="rect">
            <a:avLst/>
          </a:prstGeom>
        </p:spPr>
      </p:pic>
      <p:pic>
        <p:nvPicPr>
          <p:cNvPr id="7" name="図 6" descr="花が咲いている花壇&#10;&#10;AI 生成コンテンツは誤りを含む可能性があります。">
            <a:extLst>
              <a:ext uri="{FF2B5EF4-FFF2-40B4-BE49-F238E27FC236}">
                <a16:creationId xmlns:a16="http://schemas.microsoft.com/office/drawing/2014/main" id="{848260AD-C3E4-B55D-7777-7B13C8EDF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870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E288B1-80C0-39A5-16A1-08BAB71C4380}"/>
              </a:ext>
            </a:extLst>
          </p:cNvPr>
          <p:cNvSpPr txBox="1"/>
          <p:nvPr/>
        </p:nvSpPr>
        <p:spPr>
          <a:xfrm>
            <a:off x="646044" y="460376"/>
            <a:ext cx="11406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全体の司会進行　細野君　海野　久野さん　　</a:t>
            </a:r>
            <a:r>
              <a:rPr kumimoji="1" lang="en-US" altLang="ja-JP" dirty="0"/>
              <a:t>13</a:t>
            </a:r>
            <a:r>
              <a:rPr kumimoji="1" lang="ja-JP" altLang="en-US" dirty="0"/>
              <a:t>：</a:t>
            </a:r>
            <a:r>
              <a:rPr kumimoji="1" lang="en-US" altLang="ja-JP" dirty="0"/>
              <a:t>20-14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40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①</a:t>
            </a:r>
            <a:r>
              <a:rPr lang="ja-JP" altLang="en-US" dirty="0"/>
              <a:t>　</a:t>
            </a:r>
            <a:r>
              <a:rPr lang="en-US" altLang="ja-JP" b="1" u="sng" dirty="0"/>
              <a:t>SFC</a:t>
            </a:r>
            <a:r>
              <a:rPr kumimoji="1" lang="ja-JP" altLang="en-US" b="1" u="sng" dirty="0"/>
              <a:t>渡辺先生</a:t>
            </a:r>
            <a:r>
              <a:rPr lang="ja-JP" altLang="en-US" b="1" u="sng" dirty="0"/>
              <a:t>　</a:t>
            </a:r>
            <a:r>
              <a:rPr kumimoji="1" lang="ja-JP" altLang="en-US" b="1" u="sng" dirty="0"/>
              <a:t>講演　３５分　</a:t>
            </a:r>
            <a:r>
              <a:rPr kumimoji="1" lang="ja-JP" altLang="en-US" dirty="0"/>
              <a:t>パリの花　健康との関連　腸内細菌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②　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SFC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細野君　研究発表　１５分</a:t>
            </a:r>
            <a:endParaRPr kumimoji="1" lang="en-US" altLang="ja-JP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お花券　配布　パンジー一鉢プレゼント件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ORF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での成果報告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endParaRPr lang="en-US" altLang="ja-JP" dirty="0"/>
          </a:p>
          <a:p>
            <a:r>
              <a:rPr lang="ja-JP" altLang="en-US" dirty="0"/>
              <a:t>③　</a:t>
            </a:r>
            <a:r>
              <a:rPr kumimoji="1" lang="ja-JP" altLang="en-US" b="1" u="sng" dirty="0"/>
              <a:t>ワークショップ　　参加者との対談　２０分　</a:t>
            </a:r>
            <a:r>
              <a:rPr kumimoji="1" lang="ja-JP" altLang="en-US" dirty="0"/>
              <a:t>（草間さん　酒井さん　東木さん　渡辺先生　細野君）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④　</a:t>
            </a:r>
            <a:r>
              <a:rPr lang="ja-JP" altLang="en-US" b="1" u="sng" dirty="0"/>
              <a:t>イノベーションゲートウェイ湘南</a:t>
            </a:r>
            <a:r>
              <a:rPr lang="en-US" altLang="ja-JP" b="1" u="sng" dirty="0"/>
              <a:t>RC</a:t>
            </a:r>
            <a:r>
              <a:rPr lang="ja-JP" altLang="en-US" b="1" u="sng" dirty="0"/>
              <a:t>　宣伝広報動画　　１０分</a:t>
            </a:r>
            <a:endParaRPr lang="en-US" altLang="ja-JP" b="1" u="sng" dirty="0"/>
          </a:p>
          <a:p>
            <a:endParaRPr kumimoji="1" lang="en-US" altLang="ja-JP" dirty="0"/>
          </a:p>
          <a:p>
            <a:r>
              <a:rPr lang="ja-JP" altLang="en-US" dirty="0"/>
              <a:t>　　今までの活動成果　　健康増進プロジェクト　いろいろ　　入会募集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72C4A6-F8A4-8D5E-E0AA-941063A3ECAD}"/>
              </a:ext>
            </a:extLst>
          </p:cNvPr>
          <p:cNvSpPr txBox="1"/>
          <p:nvPr/>
        </p:nvSpPr>
        <p:spPr>
          <a:xfrm>
            <a:off x="1180257" y="3689454"/>
            <a:ext cx="1047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テーマ　</a:t>
            </a:r>
            <a:r>
              <a:rPr kumimoji="1" lang="en-US" altLang="ja-JP" dirty="0"/>
              <a:t>1.</a:t>
            </a:r>
            <a:r>
              <a:rPr kumimoji="1" lang="ja-JP" altLang="en-US" dirty="0"/>
              <a:t>まちづくりとイノベーション　</a:t>
            </a:r>
            <a:r>
              <a:rPr kumimoji="1" lang="en-US" altLang="ja-JP" dirty="0"/>
              <a:t>2.</a:t>
            </a:r>
            <a:r>
              <a:rPr kumimoji="1" lang="ja-JP" altLang="en-US" dirty="0"/>
              <a:t>鎌倉藤沢の連携　</a:t>
            </a:r>
          </a:p>
        </p:txBody>
      </p:sp>
    </p:spTree>
    <p:extLst>
      <p:ext uri="{BB962C8B-B14F-4D97-AF65-F5344CB8AC3E}">
        <p14:creationId xmlns:p14="http://schemas.microsoft.com/office/powerpoint/2010/main" val="314719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532445-1D59-13E7-56C6-317393490BA1}"/>
              </a:ext>
            </a:extLst>
          </p:cNvPr>
          <p:cNvSpPr txBox="1"/>
          <p:nvPr/>
        </p:nvSpPr>
        <p:spPr>
          <a:xfrm>
            <a:off x="1049312" y="418050"/>
            <a:ext cx="961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鎌倉と藤沢に関係のある方、イノベーション関係のある方に登壇いただいています。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A4FAFB-0C6C-290E-F5A9-2FAD0C88D1E2}"/>
              </a:ext>
            </a:extLst>
          </p:cNvPr>
          <p:cNvSpPr txBox="1"/>
          <p:nvPr/>
        </p:nvSpPr>
        <p:spPr>
          <a:xfrm>
            <a:off x="1049312" y="1306018"/>
            <a:ext cx="1047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まちづくりとイノベーション　　鎌倉藤沢の連携　イノベーションでまちづくりの連携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8D6DC1-B387-93AA-572D-4F484B998331}"/>
              </a:ext>
            </a:extLst>
          </p:cNvPr>
          <p:cNvSpPr txBox="1"/>
          <p:nvPr/>
        </p:nvSpPr>
        <p:spPr>
          <a:xfrm>
            <a:off x="1176728" y="2327987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ja-JP" altLang="en-US" dirty="0">
                <a:highlight>
                  <a:srgbClr val="FFFF00"/>
                </a:highlight>
              </a:rPr>
              <a:t>草間あゆみさん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3F108B-42A6-91BB-268B-4A0EF03A6E2C}"/>
              </a:ext>
            </a:extLst>
          </p:cNvPr>
          <p:cNvSpPr txBox="1"/>
          <p:nvPr/>
        </p:nvSpPr>
        <p:spPr>
          <a:xfrm>
            <a:off x="3380282" y="2311925"/>
            <a:ext cx="711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子育て真っ最中　鎌倉出身　藤沢在住　　</a:t>
            </a:r>
            <a:r>
              <a:rPr kumimoji="1" lang="en-US" altLang="ja-JP" dirty="0"/>
              <a:t>SFC</a:t>
            </a:r>
            <a:r>
              <a:rPr kumimoji="1" lang="ja-JP" altLang="en-US" dirty="0"/>
              <a:t>出身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C54E61-F66B-7EDD-5C98-1BB3311782A1}"/>
              </a:ext>
            </a:extLst>
          </p:cNvPr>
          <p:cNvSpPr txBox="1"/>
          <p:nvPr/>
        </p:nvSpPr>
        <p:spPr>
          <a:xfrm>
            <a:off x="1176728" y="2830447"/>
            <a:ext cx="186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ja-JP" altLang="en-US" dirty="0">
                <a:highlight>
                  <a:srgbClr val="FFFF00"/>
                </a:highlight>
              </a:rPr>
              <a:t>酒井学雄さん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DC86C9-A2F9-D4E8-6CBF-5125FA68FA7C}"/>
              </a:ext>
            </a:extLst>
          </p:cNvPr>
          <p:cNvSpPr txBox="1"/>
          <p:nvPr/>
        </p:nvSpPr>
        <p:spPr>
          <a:xfrm>
            <a:off x="3125449" y="2805305"/>
            <a:ext cx="891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イノベーション融合学会　事務局長　イノベーションゲートウエイつくば興味あり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955BA7-FFED-AEB2-F5ED-F771A5FCAA4B}"/>
              </a:ext>
            </a:extLst>
          </p:cNvPr>
          <p:cNvSpPr txBox="1"/>
          <p:nvPr/>
        </p:nvSpPr>
        <p:spPr>
          <a:xfrm>
            <a:off x="1109273" y="3400507"/>
            <a:ext cx="95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ja-JP" altLang="en-US" dirty="0">
                <a:highlight>
                  <a:srgbClr val="FFFF00"/>
                </a:highlight>
              </a:rPr>
              <a:t>東木ひさよ市議　</a:t>
            </a:r>
            <a:r>
              <a:rPr kumimoji="1" lang="ja-JP" altLang="en-US" dirty="0"/>
              <a:t>渡辺研究室研究員　藤沢市議　湘南台でアート　音楽の仕掛人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951527-5C5E-D3DD-D31D-5A631D5411A7}"/>
              </a:ext>
            </a:extLst>
          </p:cNvPr>
          <p:cNvSpPr txBox="1"/>
          <p:nvPr/>
        </p:nvSpPr>
        <p:spPr>
          <a:xfrm>
            <a:off x="434715" y="921895"/>
            <a:ext cx="245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テーマ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70E7CE-B677-8829-BA20-EA4F720CCFCD}"/>
              </a:ext>
            </a:extLst>
          </p:cNvPr>
          <p:cNvSpPr txBox="1"/>
          <p:nvPr/>
        </p:nvSpPr>
        <p:spPr>
          <a:xfrm>
            <a:off x="524656" y="1836295"/>
            <a:ext cx="130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登壇者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F4FB2FF-AA1D-2D13-E4A7-FDFA5B0CF366}"/>
              </a:ext>
            </a:extLst>
          </p:cNvPr>
          <p:cNvSpPr txBox="1"/>
          <p:nvPr/>
        </p:nvSpPr>
        <p:spPr>
          <a:xfrm>
            <a:off x="1109273" y="3935260"/>
            <a:ext cx="568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  <a:r>
              <a:rPr kumimoji="1" lang="ja-JP" altLang="en-US" dirty="0">
                <a:highlight>
                  <a:srgbClr val="FFFF00"/>
                </a:highlight>
              </a:rPr>
              <a:t>渡辺光博先生　</a:t>
            </a:r>
            <a:r>
              <a:rPr lang="en-US" altLang="ja-JP" dirty="0"/>
              <a:t>SFC</a:t>
            </a:r>
            <a:r>
              <a:rPr lang="ja-JP" altLang="en-US" dirty="0"/>
              <a:t>　環境情報学部教授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B62370-09AD-39F9-13A4-D1995FA61BE2}"/>
              </a:ext>
            </a:extLst>
          </p:cNvPr>
          <p:cNvSpPr txBox="1"/>
          <p:nvPr/>
        </p:nvSpPr>
        <p:spPr>
          <a:xfrm>
            <a:off x="1109272" y="4502391"/>
            <a:ext cx="866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⑤</a:t>
            </a:r>
            <a:r>
              <a:rPr kumimoji="1" lang="ja-JP" altLang="en-US" dirty="0">
                <a:highlight>
                  <a:srgbClr val="FFFF00"/>
                </a:highlight>
              </a:rPr>
              <a:t>細野新さん　</a:t>
            </a:r>
            <a:r>
              <a:rPr kumimoji="1" lang="en-US" altLang="ja-JP" dirty="0"/>
              <a:t>SFC</a:t>
            </a:r>
            <a:r>
              <a:rPr kumimoji="1" lang="ja-JP" altLang="en-US" dirty="0"/>
              <a:t>渡辺研究室　４年　　藤沢市在住　相模原高校出身</a:t>
            </a:r>
          </a:p>
        </p:txBody>
      </p:sp>
    </p:spTree>
    <p:extLst>
      <p:ext uri="{BB962C8B-B14F-4D97-AF65-F5344CB8AC3E}">
        <p14:creationId xmlns:p14="http://schemas.microsoft.com/office/powerpoint/2010/main" val="190674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BB475A-096D-0237-45F9-7F5027E4EEEC}"/>
              </a:ext>
            </a:extLst>
          </p:cNvPr>
          <p:cNvSpPr txBox="1"/>
          <p:nvPr/>
        </p:nvSpPr>
        <p:spPr>
          <a:xfrm>
            <a:off x="719528" y="4685624"/>
            <a:ext cx="113250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「街の魅力を創出」</a:t>
            </a:r>
          </a:p>
          <a:p>
            <a:r>
              <a:rPr lang="ja-JP" altLang="en-US" dirty="0"/>
              <a:t>薄暗かった湘南台駅地下に</a:t>
            </a:r>
            <a:r>
              <a:rPr lang="en-US" altLang="ja-JP" dirty="0"/>
              <a:t>wood</a:t>
            </a:r>
            <a:r>
              <a:rPr lang="ja-JP" altLang="en-US" dirty="0"/>
              <a:t>の床面、巨大壁画、パブリックアートギャラリー（令和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月設置完了予定）を設置および天井を温かな</a:t>
            </a:r>
            <a:r>
              <a:rPr lang="en-US" altLang="ja-JP" dirty="0"/>
              <a:t>LED</a:t>
            </a:r>
            <a:r>
              <a:rPr lang="ja-JP" altLang="en-US" dirty="0"/>
              <a:t>照明に替える等の整備により、魅力的な広場への再生。</a:t>
            </a:r>
          </a:p>
          <a:p>
            <a:r>
              <a:rPr lang="ja-JP" altLang="en-US" dirty="0"/>
              <a:t>ストリートピアノを設置し、「音楽とアートが奏でる湘南台アートスクエア」プロジェクトを推進。</a:t>
            </a:r>
          </a:p>
          <a:p>
            <a:r>
              <a:rPr lang="ja-JP" altLang="en-US" dirty="0"/>
              <a:t>遠藤「健康の森」内に「遠藤笹窪谷戸公園」を完成・開設。</a:t>
            </a:r>
          </a:p>
          <a:p>
            <a:r>
              <a:rPr lang="ja-JP" altLang="en-US" dirty="0"/>
              <a:t>市の花「藤の花」の名所に新林公園を認定し、大型トレリスを整備。</a:t>
            </a:r>
          </a:p>
        </p:txBody>
      </p:sp>
      <p:pic>
        <p:nvPicPr>
          <p:cNvPr id="7" name="図 6" descr="屋内, テーブル, 食品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7118445-EC9B-2D35-3896-ED3D0D43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41" y="72524"/>
            <a:ext cx="8481934" cy="44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428FA99-00C6-C7DC-AFE1-7929272B2CD7}"/>
              </a:ext>
            </a:extLst>
          </p:cNvPr>
          <p:cNvSpPr/>
          <p:nvPr/>
        </p:nvSpPr>
        <p:spPr>
          <a:xfrm>
            <a:off x="1953593" y="2064573"/>
            <a:ext cx="8284811" cy="2390775"/>
          </a:xfrm>
          <a:prstGeom prst="roundRect">
            <a:avLst>
              <a:gd name="adj" fmla="val 10159"/>
            </a:avLst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健康をつなぐ</a:t>
            </a:r>
            <a:endParaRPr kumimoji="1" lang="en-US" altLang="ja-JP" sz="3000" b="1" i="0" u="none" strike="noStrike" kern="1200" cap="none" spc="0" normalizeH="0" baseline="0" noProof="0" dirty="0">
              <a:ln w="6350">
                <a:solidFill>
                  <a:prstClr val="black"/>
                </a:solidFill>
              </a:ln>
              <a:solidFill>
                <a:srgbClr val="333333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鎌倉藤沢フラワープロジェクト</a:t>
            </a:r>
            <a:endParaRPr kumimoji="1" lang="en-US" altLang="ja-JP" sz="3000" b="1" i="0" u="none" strike="noStrike" kern="1200" cap="none" spc="0" normalizeH="0" baseline="0" noProof="0" dirty="0">
              <a:ln w="6350">
                <a:solidFill>
                  <a:prstClr val="black"/>
                </a:solidFill>
              </a:ln>
              <a:solidFill>
                <a:srgbClr val="333333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 w="6350">
                  <a:solidFill>
                    <a:prstClr val="black"/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（アイパークでの社会実験の成果報告含む）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5129EB3-F060-53DA-B29E-DA1DD9942DE3}"/>
              </a:ext>
            </a:extLst>
          </p:cNvPr>
          <p:cNvSpPr/>
          <p:nvPr/>
        </p:nvSpPr>
        <p:spPr>
          <a:xfrm>
            <a:off x="2251984" y="4830483"/>
            <a:ext cx="7688031" cy="711905"/>
          </a:xfrm>
          <a:prstGeom prst="roundRect">
            <a:avLst>
              <a:gd name="adj" fmla="val 24042"/>
            </a:avLst>
          </a:prstGeom>
          <a:noFill/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 w="0">
                  <a:solidFill>
                    <a:srgbClr val="ED694E"/>
                  </a:solidFill>
                </a:ln>
                <a:solidFill>
                  <a:srgbClr val="ED694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歩くほどお花が植えられる仕掛けを作り、</a:t>
            </a:r>
            <a:endParaRPr kumimoji="1" lang="en-US" altLang="ja-JP" sz="1800" b="1" i="0" u="none" strike="noStrike" kern="1200" cap="none" spc="0" normalizeH="0" baseline="0" noProof="0" dirty="0">
              <a:ln w="0">
                <a:solidFill>
                  <a:srgbClr val="ED694E"/>
                </a:solidFill>
              </a:ln>
              <a:solidFill>
                <a:srgbClr val="ED694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 w="0">
                  <a:solidFill>
                    <a:srgbClr val="ED694E"/>
                  </a:solidFill>
                </a:ln>
                <a:solidFill>
                  <a:srgbClr val="ED694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街作りの⼀員になる感覚を養う。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C8DBA48-F06F-1787-484C-8D37A75CE571}"/>
              </a:ext>
            </a:extLst>
          </p:cNvPr>
          <p:cNvSpPr/>
          <p:nvPr/>
        </p:nvSpPr>
        <p:spPr>
          <a:xfrm>
            <a:off x="4194192" y="5900136"/>
            <a:ext cx="3803611" cy="525538"/>
          </a:xfrm>
          <a:prstGeom prst="roundRect">
            <a:avLst>
              <a:gd name="adj" fmla="val 28891"/>
            </a:avLst>
          </a:prstGeom>
          <a:solidFill>
            <a:srgbClr val="A5E9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開催時間：</a:t>
            </a:r>
            <a:r>
              <a:rPr kumimoji="1" lang="en-US" altLang="ja-JP" sz="18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13:20 - 14:40</a:t>
            </a:r>
            <a:endParaRPr kumimoji="1" lang="ja-JP" altLang="en-US" sz="1800" b="0" i="0" u="none" strike="noStrike" kern="1200" cap="none" spc="0" normalizeH="0" baseline="0" noProof="0" dirty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389F8-29B1-67D7-A8B8-E4B51A0205A2}"/>
              </a:ext>
            </a:extLst>
          </p:cNvPr>
          <p:cNvSpPr txBox="1"/>
          <p:nvPr/>
        </p:nvSpPr>
        <p:spPr>
          <a:xfrm>
            <a:off x="395416" y="-49349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76648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8E711776-0E77-272F-06FD-562ADEBC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69" y="2095746"/>
            <a:ext cx="5471015" cy="2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359</Words>
  <Application>Microsoft Office PowerPoint</Application>
  <PresentationFormat>ワイド画面</PresentationFormat>
  <Paragraphs>44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HG丸ｺﾞｼｯｸM-PRO</vt:lpstr>
      <vt:lpstr>游ゴシック</vt:lpstr>
      <vt:lpstr>游ゴシック Light</vt:lpstr>
      <vt:lpstr>Arial</vt:lpstr>
      <vt:lpstr>Trebuchet MS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AKIRA UNNO</dc:creator>
  <cp:lastModifiedBy>AKIRA UNNO</cp:lastModifiedBy>
  <cp:revision>5</cp:revision>
  <dcterms:created xsi:type="dcterms:W3CDTF">2025-11-25T06:41:05Z</dcterms:created>
  <dcterms:modified xsi:type="dcterms:W3CDTF">2025-11-27T23:26:14Z</dcterms:modified>
</cp:coreProperties>
</file>